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embeddedFontLst>
    <p:embeddedFont>
      <p:font typeface="EB Garamond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48"/>
  </p:normalViewPr>
  <p:slideViewPr>
    <p:cSldViewPr snapToGrid="0">
      <p:cViewPr varScale="1">
        <p:scale>
          <a:sx n="156" d="100"/>
          <a:sy n="156" d="100"/>
        </p:scale>
        <p:origin x="60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30bac374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30bac374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572ecc2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572ecc2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2a0f78d1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2a0f78d1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2a0f78d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2a0f78d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392adabff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392adabff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392adabff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392adabff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392adabff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392adabff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392adabff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392adabff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392adabff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392adabff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392adabff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392adabff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5012fc18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5012fc18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392adabff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392adabff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392adabff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392adabff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392adabff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392adabff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392adabff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392adabff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392adabff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392adabff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2a0f78d1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2a0f78d1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2a0f78d1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2a0f78d1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2a0f78d1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2a0f78d1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392adabff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392adabff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392adabff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392adabff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6b6b949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6b6b949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392adabff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392adabff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392adabf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392adabff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2a0f78d1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2a0f78d1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564dc6aa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564dc6aa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564dc6aa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5564dc6aa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572ecc2b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572ecc2b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6b6b9490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6b6b9490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6b6b9490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6b6b9490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6b6b9490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6b6b9490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6f8565a7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6f8565a7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6b6b9490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6b6b9490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30bac374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30bac374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471225"/>
            <a:ext cx="8520600" cy="323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 b="1">
                <a:latin typeface="Times New Roman"/>
                <a:ea typeface="Times New Roman"/>
                <a:cs typeface="Times New Roman"/>
                <a:sym typeface="Times New Roman"/>
              </a:rPr>
              <a:t>Augmented Lagrangian and Alternating</a:t>
            </a:r>
            <a:endParaRPr sz="21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 b="1">
                <a:latin typeface="Times New Roman"/>
                <a:ea typeface="Times New Roman"/>
                <a:cs typeface="Times New Roman"/>
                <a:sym typeface="Times New Roman"/>
              </a:rPr>
              <a:t>Direction Method of Multipliers:</a:t>
            </a:r>
            <a:endParaRPr sz="21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 b="1">
                <a:latin typeface="Times New Roman"/>
                <a:ea typeface="Times New Roman"/>
                <a:cs typeface="Times New Roman"/>
                <a:sym typeface="Times New Roman"/>
              </a:rPr>
              <a:t>Theory, Algorithm, and Applications</a:t>
            </a:r>
            <a:endParaRPr sz="21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Md. Toufiqur Rahman &amp; Rifat Bin Rashid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RUID: 236007519, RUID: 237000174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Department of Electrical and Computer Engineering, Rutgers University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253450" y="261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300" b="1">
                <a:latin typeface="Times New Roman"/>
                <a:ea typeface="Times New Roman"/>
                <a:cs typeface="Times New Roman"/>
                <a:sym typeface="Times New Roman"/>
              </a:rPr>
              <a:t>ADMM</a:t>
            </a:r>
            <a:endParaRPr sz="23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3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t="-8040" b="8039"/>
          <a:stretch/>
        </p:blipFill>
        <p:spPr>
          <a:xfrm>
            <a:off x="3378675" y="834625"/>
            <a:ext cx="2878972" cy="828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1425" y="1832325"/>
            <a:ext cx="6482615" cy="504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9" name="Google Shape;169;p22"/>
          <p:cNvSpPr txBox="1"/>
          <p:nvPr/>
        </p:nvSpPr>
        <p:spPr>
          <a:xfrm>
            <a:off x="55300" y="1876713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Augmented Lagrangian :</a:t>
            </a:r>
            <a:endParaRPr sz="1500"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0300" y="2471875"/>
            <a:ext cx="3929500" cy="14600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1" name="Google Shape;171;p22"/>
          <p:cNvSpPr txBox="1"/>
          <p:nvPr/>
        </p:nvSpPr>
        <p:spPr>
          <a:xfrm>
            <a:off x="957125" y="2524725"/>
            <a:ext cx="2026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x-minimization step :</a:t>
            </a:r>
            <a:endParaRPr sz="1500"/>
          </a:p>
        </p:txBody>
      </p:sp>
      <p:sp>
        <p:nvSpPr>
          <p:cNvPr id="172" name="Google Shape;172;p22"/>
          <p:cNvSpPr txBox="1"/>
          <p:nvPr/>
        </p:nvSpPr>
        <p:spPr>
          <a:xfrm>
            <a:off x="957125" y="3020575"/>
            <a:ext cx="2026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z-minimization step :</a:t>
            </a:r>
            <a:endParaRPr sz="1500"/>
          </a:p>
        </p:txBody>
      </p:sp>
      <p:sp>
        <p:nvSpPr>
          <p:cNvPr id="173" name="Google Shape;173;p22"/>
          <p:cNvSpPr txBox="1"/>
          <p:nvPr/>
        </p:nvSpPr>
        <p:spPr>
          <a:xfrm>
            <a:off x="957125" y="3516425"/>
            <a:ext cx="2098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dual variable update :</a:t>
            </a:r>
            <a:endParaRPr sz="1500"/>
          </a:p>
        </p:txBody>
      </p:sp>
      <p:sp>
        <p:nvSpPr>
          <p:cNvPr id="174" name="Google Shape;174;p22"/>
          <p:cNvSpPr txBox="1"/>
          <p:nvPr/>
        </p:nvSpPr>
        <p:spPr>
          <a:xfrm>
            <a:off x="3099875" y="4197725"/>
            <a:ext cx="3929400" cy="461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Alternatingly updating x &amp; z = ADMM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>
            <a:spLocks noGrp="1"/>
          </p:cNvSpPr>
          <p:nvPr>
            <p:ph type="title"/>
          </p:nvPr>
        </p:nvSpPr>
        <p:spPr>
          <a:xfrm>
            <a:off x="311700" y="198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 b="1">
                <a:latin typeface="Times New Roman"/>
                <a:ea typeface="Times New Roman"/>
                <a:cs typeface="Times New Roman"/>
                <a:sym typeface="Times New Roman"/>
              </a:rPr>
              <a:t>ADMM (example)</a:t>
            </a:r>
            <a:endParaRPr sz="232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7775" y="1000625"/>
            <a:ext cx="2874674" cy="57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" name="Google Shape;182;p23"/>
          <p:cNvSpPr txBox="1"/>
          <p:nvPr/>
        </p:nvSpPr>
        <p:spPr>
          <a:xfrm>
            <a:off x="1902450" y="1692325"/>
            <a:ext cx="5339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∥x∥</a:t>
            </a:r>
            <a:r>
              <a:rPr lang="en" sz="15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nonsmooth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hard to handle jointly with ∥Ax−b∥</a:t>
            </a:r>
            <a:r>
              <a:rPr lang="en" sz="15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800"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1446300" y="2336950"/>
            <a:ext cx="7386000" cy="17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Solution: introduce a </a:t>
            </a: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x, let’s call it z, and write: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			min⁡</a:t>
            </a:r>
            <a:r>
              <a:rPr lang="en" sz="15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x,z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∥Ax−b∥</a:t>
            </a:r>
            <a:r>
              <a:rPr lang="en" sz="15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λ ∥z∥</a:t>
            </a:r>
            <a:r>
              <a:rPr lang="en" sz="15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subject to x=z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transforms the problem into ADMM form: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			f(x) = ∥Ax−b∥</a:t>
            </a:r>
            <a:r>
              <a:rPr lang="en" sz="15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 g(z) = λ ∥z∥</a:t>
            </a:r>
            <a:r>
              <a:rPr lang="en" sz="15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4" name="Google Shape;184;p23"/>
          <p:cNvPicPr preferRelativeResize="0"/>
          <p:nvPr/>
        </p:nvPicPr>
        <p:blipFill rotWithShape="1">
          <a:blip r:embed="rId4">
            <a:alphaModFix/>
          </a:blip>
          <a:srcRect t="-8040" b="8039"/>
          <a:stretch/>
        </p:blipFill>
        <p:spPr>
          <a:xfrm>
            <a:off x="6265025" y="3278275"/>
            <a:ext cx="2878972" cy="828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5" name="Google Shape;18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/>
        </p:nvSpPr>
        <p:spPr>
          <a:xfrm>
            <a:off x="1034800" y="971350"/>
            <a:ext cx="68805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 of ADMM</a:t>
            </a:r>
            <a:endParaRPr sz="2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1361800" y="1966000"/>
            <a:ext cx="4748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1: ADMM in LASSO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1361800" y="2637275"/>
            <a:ext cx="60573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2:Image Reconstruction Using ADMM for LASSO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1361800" y="3410050"/>
            <a:ext cx="62265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3: ADMM in Hybrid Precoding for MIMO Systems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/>
        </p:nvSpPr>
        <p:spPr>
          <a:xfrm>
            <a:off x="2919600" y="90225"/>
            <a:ext cx="33048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LASSO and ADMM Formulation</a:t>
            </a:r>
            <a:endParaRPr sz="18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425" y="740250"/>
            <a:ext cx="7293151" cy="36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/>
        </p:nvSpPr>
        <p:spPr>
          <a:xfrm>
            <a:off x="0" y="46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LASSO Reformulated for ADMM: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000" y="121213"/>
            <a:ext cx="2321949" cy="46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7063" y="595300"/>
            <a:ext cx="4453825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/>
        </p:nvSpPr>
        <p:spPr>
          <a:xfrm>
            <a:off x="0" y="1363450"/>
            <a:ext cx="559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general form of the Augmented Lagrangian used by ADMM is: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6625" y="1911800"/>
            <a:ext cx="5727426" cy="6200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9300" y="1095604"/>
            <a:ext cx="2414700" cy="143622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7626" y="2745915"/>
            <a:ext cx="6571673" cy="648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500" y="4205449"/>
            <a:ext cx="6571675" cy="6967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4" name="Google Shape;214;p26"/>
          <p:cNvSpPr txBox="1"/>
          <p:nvPr/>
        </p:nvSpPr>
        <p:spPr>
          <a:xfrm>
            <a:off x="307750" y="3608925"/>
            <a:ext cx="601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scaled dual variable u = y/ρ and modifying for ADMM: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/>
        </p:nvSpPr>
        <p:spPr>
          <a:xfrm>
            <a:off x="1793450" y="45125"/>
            <a:ext cx="741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ADMM Iterative Updates for LASSO</a:t>
            </a:r>
            <a:endParaRPr/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0" y="609100"/>
            <a:ext cx="4609900" cy="2549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675" y="641747"/>
            <a:ext cx="4168499" cy="193000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00" y="3485400"/>
            <a:ext cx="4609901" cy="1387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4" name="Google Shape;22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75" y="191750"/>
            <a:ext cx="8124300" cy="4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9"/>
          <p:cNvPicPr preferRelativeResize="0"/>
          <p:nvPr/>
        </p:nvPicPr>
        <p:blipFill rotWithShape="1">
          <a:blip r:embed="rId3">
            <a:alphaModFix/>
          </a:blip>
          <a:srcRect b="5935"/>
          <a:stretch/>
        </p:blipFill>
        <p:spPr>
          <a:xfrm>
            <a:off x="1060300" y="1060275"/>
            <a:ext cx="7023401" cy="27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25" y="0"/>
            <a:ext cx="849506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13" y="152400"/>
            <a:ext cx="800457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ADMM Theory &amp; Framework :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Lagrangian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Dual Function &amp; Dual Problem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Dual Ascent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Dual Decomposition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Augmented Lagrangians and the Method of Multipliers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ADMM: What and Why ?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ADMM Application 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ADMM applied to LASSO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ADMM applied to Image Reconstruction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ADMM in precoder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499" y="236875"/>
            <a:ext cx="7240177" cy="42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802" y="169169"/>
            <a:ext cx="6282998" cy="38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650" y="226225"/>
            <a:ext cx="4038600" cy="360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6225"/>
            <a:ext cx="4038601" cy="360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5850" y="3828525"/>
            <a:ext cx="2021700" cy="5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2200" y="3952375"/>
            <a:ext cx="1946700" cy="3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/>
        </p:nvSpPr>
        <p:spPr>
          <a:xfrm>
            <a:off x="-35700" y="378500"/>
            <a:ext cx="921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When applying LASSO to image reconstruction  using ADMM,  </a:t>
            </a: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A = I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, which models a simple case where the noisy observation is a direct (but corrupted) version of the signal.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527725"/>
            <a:ext cx="5055274" cy="7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3050" y="950300"/>
            <a:ext cx="4464726" cy="6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225" y="2261400"/>
            <a:ext cx="4754725" cy="1916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8" name="Google Shape;27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5825" y="2261400"/>
            <a:ext cx="3992976" cy="1916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9" name="Google Shape;27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0541" y="4272175"/>
            <a:ext cx="4762923" cy="708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0" name="Google Shape;280;p35"/>
          <p:cNvSpPr txBox="1"/>
          <p:nvPr/>
        </p:nvSpPr>
        <p:spPr>
          <a:xfrm>
            <a:off x="1543350" y="0"/>
            <a:ext cx="6057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2:Image Reconstruction Using ADMM for LASSO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650" y="56400"/>
            <a:ext cx="5981000" cy="50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49" y="210375"/>
            <a:ext cx="8001700" cy="459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50" y="267950"/>
            <a:ext cx="7622277" cy="4607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8291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600" y="84725"/>
            <a:ext cx="718933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960" y="1451325"/>
            <a:ext cx="5311140" cy="7810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7" name="Google Shape;31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5125" y="3286575"/>
            <a:ext cx="4594800" cy="7330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8" name="Google Shape;318;p41"/>
          <p:cNvSpPr txBox="1"/>
          <p:nvPr/>
        </p:nvSpPr>
        <p:spPr>
          <a:xfrm>
            <a:off x="203050" y="2455425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Times New Roman"/>
                <a:ea typeface="Times New Roman"/>
                <a:cs typeface="Times New Roman"/>
                <a:sym typeface="Times New Roman"/>
              </a:rPr>
              <a:t>SSIM (Structural Similarity Index):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Quantifies image similarity based on structural information, luminance, and contrast.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41"/>
          <p:cNvSpPr txBox="1"/>
          <p:nvPr/>
        </p:nvSpPr>
        <p:spPr>
          <a:xfrm>
            <a:off x="152875" y="812775"/>
            <a:ext cx="8640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Times New Roman"/>
                <a:ea typeface="Times New Roman"/>
                <a:cs typeface="Times New Roman"/>
                <a:sym typeface="Times New Roman"/>
              </a:rPr>
              <a:t>PSNR (Peak Signal-to-Noise Ratio):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A logarithmic measure of the peak error between two images.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320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 b="1">
                <a:latin typeface="Times New Roman"/>
                <a:ea typeface="Times New Roman"/>
                <a:cs typeface="Times New Roman"/>
                <a:sym typeface="Times New Roman"/>
              </a:rPr>
              <a:t>The Lagrangian</a:t>
            </a:r>
            <a:endParaRPr sz="33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0609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Optimization problem in the standard form:</a:t>
            </a:r>
            <a:endParaRPr sz="1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FF"/>
                </a:solidFill>
              </a:rPr>
              <a:t> 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17287"/>
          <a:stretch/>
        </p:blipFill>
        <p:spPr>
          <a:xfrm>
            <a:off x="2705625" y="1511275"/>
            <a:ext cx="4270725" cy="10604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9" name="Google Shape;69;p15"/>
          <p:cNvSpPr txBox="1"/>
          <p:nvPr/>
        </p:nvSpPr>
        <p:spPr>
          <a:xfrm>
            <a:off x="1152250" y="2970500"/>
            <a:ext cx="66600" cy="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469800" y="2688250"/>
            <a:ext cx="6100500" cy="29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Lagrangian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: R</a:t>
            </a:r>
            <a:r>
              <a:rPr lang="en" sz="1500" b="1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 </a:t>
            </a: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 R</a:t>
            </a:r>
            <a:r>
              <a:rPr lang="en" sz="1500" b="1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 </a:t>
            </a: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R</a:t>
            </a:r>
            <a:r>
              <a:rPr lang="en" sz="1500" b="1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 R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associated with the problem: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984550" y="4102425"/>
            <a:ext cx="83976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vectors λ and ν :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Dual variables or Lagrange multiplier vectors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t="24219"/>
          <a:stretch/>
        </p:blipFill>
        <p:spPr>
          <a:xfrm>
            <a:off x="2854175" y="3221500"/>
            <a:ext cx="4642050" cy="8809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" name="Google Shape;73;p15"/>
          <p:cNvSpPr txBox="1"/>
          <p:nvPr/>
        </p:nvSpPr>
        <p:spPr>
          <a:xfrm>
            <a:off x="56850" y="4530525"/>
            <a:ext cx="9030300" cy="8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Idea : </a:t>
            </a:r>
            <a:r>
              <a:rPr lang="en" sz="15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Turing constrained problems into unconstrained ones by adding a "price" (λ) for violating constraints.</a:t>
            </a:r>
            <a:endParaRPr sz="15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600" y="202975"/>
            <a:ext cx="5617450" cy="213874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6" name="Google Shape;32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25" y="2688825"/>
            <a:ext cx="5266525" cy="22364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7" name="Google Shape;32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650" y="730425"/>
            <a:ext cx="5977024" cy="1593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3" name="Google Shape;333;p43"/>
          <p:cNvSpPr txBox="1"/>
          <p:nvPr/>
        </p:nvSpPr>
        <p:spPr>
          <a:xfrm>
            <a:off x="115950" y="2655100"/>
            <a:ext cx="89121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There is a “sweet spot” where moderate values of λ and ρ yield best PSNR/SSIM.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• Too small λ under-regularizes (preserves noise); too large λ over-regularizes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(kills detail).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• Large ρ accelerates convergence but may cause poor estimates when λ is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also large.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/>
          <p:nvPr/>
        </p:nvSpPr>
        <p:spPr>
          <a:xfrm>
            <a:off x="3346125" y="1149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ADMM in precoder</a:t>
            </a:r>
            <a:endParaRPr/>
          </a:p>
        </p:txBody>
      </p:sp>
      <p:pic>
        <p:nvPicPr>
          <p:cNvPr id="340" name="Google Shape;3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408" y="815650"/>
            <a:ext cx="2551942" cy="461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1" name="Google Shape;34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9400" y="607386"/>
            <a:ext cx="2281275" cy="8782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2" name="Google Shape;34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700" y="2337325"/>
            <a:ext cx="4917317" cy="6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400" y="4503950"/>
            <a:ext cx="4831925" cy="6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113" y="2976875"/>
            <a:ext cx="6190501" cy="9815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pic>
      <p:sp>
        <p:nvSpPr>
          <p:cNvPr id="345" name="Google Shape;345;p44"/>
          <p:cNvSpPr txBox="1"/>
          <p:nvPr/>
        </p:nvSpPr>
        <p:spPr>
          <a:xfrm>
            <a:off x="206375" y="4103738"/>
            <a:ext cx="641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solve the RF precoder optimization subproblem, consider the objective:</a:t>
            </a:r>
            <a:endParaRPr/>
          </a:p>
        </p:txBody>
      </p:sp>
      <p:sp>
        <p:nvSpPr>
          <p:cNvPr id="346" name="Google Shape;346;p44"/>
          <p:cNvSpPr txBox="1"/>
          <p:nvPr/>
        </p:nvSpPr>
        <p:spPr>
          <a:xfrm>
            <a:off x="94475" y="2031138"/>
            <a:ext cx="749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solve the Baseband  precoder optimization subproblem, consider the objective:</a:t>
            </a:r>
            <a:endParaRPr/>
          </a:p>
        </p:txBody>
      </p:sp>
      <p:sp>
        <p:nvSpPr>
          <p:cNvPr id="347" name="Google Shape;347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50" y="166327"/>
            <a:ext cx="6345275" cy="9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9575" y="59101"/>
            <a:ext cx="1958925" cy="139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4" name="Google Shape;35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550" y="1238800"/>
            <a:ext cx="5131025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925" y="1961100"/>
            <a:ext cx="4473751" cy="10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676" y="3004575"/>
            <a:ext cx="5742225" cy="93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7" name="Google Shape;357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79400" y="4130525"/>
            <a:ext cx="4426101" cy="8357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8" name="Google Shape;358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30689" y="4026675"/>
            <a:ext cx="3013310" cy="10434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9" name="Google Shape;359;p45"/>
          <p:cNvSpPr txBox="1"/>
          <p:nvPr/>
        </p:nvSpPr>
        <p:spPr>
          <a:xfrm>
            <a:off x="165400" y="4307700"/>
            <a:ext cx="1314000" cy="8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ADMM: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963" y="152400"/>
            <a:ext cx="507007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7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Thank You</a:t>
            </a:r>
            <a:r>
              <a:rPr lang="en" sz="4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!</a:t>
            </a:r>
            <a:endParaRPr sz="47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2" name="Google Shape;372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36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 b="1">
                <a:latin typeface="Times New Roman"/>
                <a:ea typeface="Times New Roman"/>
                <a:cs typeface="Times New Roman"/>
                <a:sym typeface="Times New Roman"/>
              </a:rPr>
              <a:t>Dual Function &amp; Dual Problem </a:t>
            </a:r>
            <a:endParaRPr sz="33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1152250" y="2804050"/>
            <a:ext cx="66600" cy="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311700" y="1383425"/>
            <a:ext cx="4794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equality-constrained convex optimization problem :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l="10912" r="17857"/>
          <a:stretch/>
        </p:blipFill>
        <p:spPr>
          <a:xfrm>
            <a:off x="4809525" y="1230075"/>
            <a:ext cx="3000000" cy="648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4">
            <a:alphaModFix/>
          </a:blip>
          <a:srcRect r="7011"/>
          <a:stretch/>
        </p:blipFill>
        <p:spPr>
          <a:xfrm>
            <a:off x="4836376" y="2061725"/>
            <a:ext cx="2946299" cy="57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4" name="Google Shape;84;p16"/>
          <p:cNvSpPr txBox="1"/>
          <p:nvPr/>
        </p:nvSpPr>
        <p:spPr>
          <a:xfrm>
            <a:off x="1335350" y="21403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Lagrangian for the problem :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5">
            <a:alphaModFix/>
          </a:blip>
          <a:srcRect t="13822" r="9206"/>
          <a:stretch/>
        </p:blipFill>
        <p:spPr>
          <a:xfrm>
            <a:off x="3789450" y="2897225"/>
            <a:ext cx="4587025" cy="4935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6" name="Google Shape;86;p16"/>
          <p:cNvSpPr txBox="1"/>
          <p:nvPr/>
        </p:nvSpPr>
        <p:spPr>
          <a:xfrm>
            <a:off x="1720425" y="2975263"/>
            <a:ext cx="4794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Dual Function: </a:t>
            </a:r>
            <a:endParaRPr sz="15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7867800" y="2155625"/>
            <a:ext cx="1276200" cy="384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: dual variable 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3968100" y="3575525"/>
            <a:ext cx="1645200" cy="431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maximize g(y)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1803450" y="3583313"/>
            <a:ext cx="1810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Dual Problem:</a:t>
            </a:r>
            <a:endParaRPr sz="15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6">
            <a:alphaModFix/>
          </a:blip>
          <a:srcRect l="14580" r="28488"/>
          <a:stretch/>
        </p:blipFill>
        <p:spPr>
          <a:xfrm>
            <a:off x="3856025" y="4483975"/>
            <a:ext cx="2564574" cy="4935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1" name="Google Shape;91;p16"/>
          <p:cNvSpPr txBox="1"/>
          <p:nvPr/>
        </p:nvSpPr>
        <p:spPr>
          <a:xfrm>
            <a:off x="1392550" y="4567125"/>
            <a:ext cx="23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If f is ‘strictly convex’ 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030750" y="4045200"/>
            <a:ext cx="18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Dual optimal point y</a:t>
            </a:r>
            <a:r>
              <a:rPr lang="en" i="1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 i="1" baseline="30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4809525" y="4080600"/>
            <a:ext cx="108600" cy="329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238750" y="218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 b="1">
                <a:latin typeface="Times New Roman"/>
                <a:ea typeface="Times New Roman"/>
                <a:cs typeface="Times New Roman"/>
                <a:sym typeface="Times New Roman"/>
              </a:rPr>
              <a:t>Dual Ascent</a:t>
            </a:r>
            <a:r>
              <a:rPr lang="en" sz="22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l="12686" r="30601" b="50107"/>
          <a:stretch/>
        </p:blipFill>
        <p:spPr>
          <a:xfrm>
            <a:off x="3331850" y="2210250"/>
            <a:ext cx="3055852" cy="615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1" name="Google Shape;101;p17"/>
          <p:cNvSpPr txBox="1"/>
          <p:nvPr/>
        </p:nvSpPr>
        <p:spPr>
          <a:xfrm>
            <a:off x="1997475" y="1217588"/>
            <a:ext cx="1693200" cy="415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5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argmin</a:t>
            </a:r>
            <a:r>
              <a:rPr lang="en" sz="15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L(x,y)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5021400" y="1217575"/>
            <a:ext cx="1507500" cy="415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∇g(y) = Ax</a:t>
            </a:r>
            <a:r>
              <a:rPr lang="en" sz="15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− b</a:t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911175" y="2305113"/>
            <a:ext cx="31947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x-minimization step:</a:t>
            </a:r>
            <a:endParaRPr sz="15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911175" y="2881000"/>
            <a:ext cx="21438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Dual variable update:</a:t>
            </a:r>
            <a:endParaRPr sz="15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2295025" y="648325"/>
            <a:ext cx="6589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Solving  the dual problem using gradient ascent (Assuming that g is differentiable)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1289025" y="3761925"/>
            <a:ext cx="67128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</a:t>
            </a: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appropriate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choice of α</a:t>
            </a:r>
            <a:r>
              <a:rPr lang="en" sz="15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 dual function increases in each step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g(y</a:t>
            </a:r>
            <a:r>
              <a:rPr lang="en" sz="1500" b="1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k+1</a:t>
            </a: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&gt; g(y</a:t>
            </a:r>
            <a:r>
              <a:rPr lang="en" sz="1500" b="1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:  Dual Ascent</a:t>
            </a:r>
            <a:endParaRPr sz="15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 l="13908" t="52206" r="18800" b="11465"/>
          <a:stretch/>
        </p:blipFill>
        <p:spPr>
          <a:xfrm>
            <a:off x="3331850" y="2972463"/>
            <a:ext cx="3785549" cy="4674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8" name="Google Shape;108;p17"/>
          <p:cNvSpPr/>
          <p:nvPr/>
        </p:nvSpPr>
        <p:spPr>
          <a:xfrm>
            <a:off x="3998563" y="1312975"/>
            <a:ext cx="6234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2295025" y="4393775"/>
            <a:ext cx="60906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Idea : </a:t>
            </a:r>
            <a:r>
              <a:rPr lang="en" sz="15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Minimize f(x) while drifting toward  Ax=b. </a:t>
            </a:r>
            <a:endParaRPr sz="15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primal tries to minimize, the dual tries to penalize violations.</a:t>
            </a:r>
            <a:endParaRPr sz="15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1174550" y="1769013"/>
            <a:ext cx="6159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Dual Ascent : Iteratively updates both x and y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311700" y="220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 b="1">
                <a:latin typeface="Times New Roman"/>
                <a:ea typeface="Times New Roman"/>
                <a:cs typeface="Times New Roman"/>
                <a:sym typeface="Times New Roman"/>
              </a:rPr>
              <a:t>Dual Decomposition:</a:t>
            </a:r>
            <a:endParaRPr sz="33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 l="12811" t="11284" r="32366" b="14183"/>
          <a:stretch/>
        </p:blipFill>
        <p:spPr>
          <a:xfrm>
            <a:off x="3901750" y="1062625"/>
            <a:ext cx="2354975" cy="73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8" name="Google Shape;118;p18"/>
          <p:cNvSpPr txBox="1"/>
          <p:nvPr/>
        </p:nvSpPr>
        <p:spPr>
          <a:xfrm>
            <a:off x="1123575" y="12210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 f is separable :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7325" y="2206675"/>
            <a:ext cx="2019048" cy="508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4850" y="2206663"/>
            <a:ext cx="1848800" cy="508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5225" y="3058825"/>
            <a:ext cx="5741826" cy="797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2" name="Google Shape;122;p18"/>
          <p:cNvSpPr txBox="1"/>
          <p:nvPr/>
        </p:nvSpPr>
        <p:spPr>
          <a:xfrm>
            <a:off x="807325" y="22534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Constraint matrix A is separable :</a:t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642225" y="3249563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Lagrangian is separable :</a:t>
            </a:r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/>
        </p:nvSpPr>
        <p:spPr>
          <a:xfrm>
            <a:off x="2848575" y="338250"/>
            <a:ext cx="3938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Times New Roman"/>
                <a:ea typeface="Times New Roman"/>
                <a:cs typeface="Times New Roman"/>
                <a:sym typeface="Times New Roman"/>
              </a:rPr>
              <a:t>Dual Decomposition Architecture</a:t>
            </a:r>
            <a:endParaRPr sz="19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991500" y="3793075"/>
            <a:ext cx="7161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 Master Node: Maintains dual variables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, performs global updates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 Worker Nodes: Solve local subproblems in parallel using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 Broadcast Phase: Master sends y</a:t>
            </a:r>
            <a:r>
              <a:rPr lang="en" baseline="30000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to all workers simultaneously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 Gather Phase: Workers send their contributions back to master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• Lagrangian: L</a:t>
            </a:r>
            <a:r>
              <a:rPr lang="en" baseline="-25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(x</a:t>
            </a:r>
            <a:r>
              <a:rPr lang="en" baseline="-25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,y) = f</a:t>
            </a:r>
            <a:r>
              <a:rPr lang="en" baseline="-25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(x</a:t>
            </a:r>
            <a:r>
              <a:rPr lang="en" baseline="-25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 + y</a:t>
            </a:r>
            <a:r>
              <a:rPr lang="en" baseline="30000">
                <a:latin typeface="Times New Roman"/>
                <a:ea typeface="Times New Roman"/>
                <a:cs typeface="Times New Roman"/>
                <a:sym typeface="Times New Roman"/>
              </a:rPr>
              <a:t>⊤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 baseline="-25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baseline="-25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for each subproblem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6939500" y="244500"/>
            <a:ext cx="2135400" cy="664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Broadcast and Gather</a:t>
            </a:r>
            <a:endParaRPr sz="145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Decentralized algorithm</a:t>
            </a:r>
            <a:endParaRPr sz="145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t="-3284"/>
          <a:stretch/>
        </p:blipFill>
        <p:spPr>
          <a:xfrm>
            <a:off x="41825" y="909000"/>
            <a:ext cx="8969298" cy="295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3450" y="261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300" b="1">
                <a:latin typeface="Times New Roman"/>
                <a:ea typeface="Times New Roman"/>
                <a:cs typeface="Times New Roman"/>
                <a:sym typeface="Times New Roman"/>
              </a:rPr>
              <a:t>Augmented Lagrangians and the Method of Multipliers</a:t>
            </a:r>
            <a:endParaRPr sz="23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3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2549550" y="889800"/>
            <a:ext cx="4794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Bringing robustness to the dual ascent method.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r="2714"/>
          <a:stretch/>
        </p:blipFill>
        <p:spPr>
          <a:xfrm>
            <a:off x="3548100" y="2380325"/>
            <a:ext cx="2980725" cy="881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1" name="Google Shape;141;p20"/>
          <p:cNvSpPr txBox="1"/>
          <p:nvPr/>
        </p:nvSpPr>
        <p:spPr>
          <a:xfrm>
            <a:off x="993000" y="2613525"/>
            <a:ext cx="224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 of Multipliers : </a:t>
            </a:r>
            <a:endParaRPr sz="15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3593075" y="3374200"/>
            <a:ext cx="3102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don't have to be strictly convex!</a:t>
            </a:r>
            <a:endParaRPr sz="1500"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1245275" y="4001550"/>
            <a:ext cx="8184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Cons: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	L</a:t>
            </a:r>
            <a:r>
              <a:rPr lang="en" sz="15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ρ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not separable even when f is separable !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 of multipliers cannot be used for decomposition!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253450" y="1554113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Augmented Lagrangian :</a:t>
            </a:r>
            <a:endParaRPr sz="1500"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875" y="1360475"/>
            <a:ext cx="3247999" cy="880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6" name="Google Shape;14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253450" y="261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300" b="1">
                <a:latin typeface="Times New Roman"/>
                <a:ea typeface="Times New Roman"/>
                <a:cs typeface="Times New Roman"/>
                <a:sym typeface="Times New Roman"/>
              </a:rPr>
              <a:t>Solution : ADMM Combines the Best of Both Worlds !</a:t>
            </a:r>
            <a:endParaRPr sz="23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3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2391425" y="1521150"/>
            <a:ext cx="2366100" cy="44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Dual Decomposition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1996425" y="3099225"/>
            <a:ext cx="2192700" cy="44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 of multipliers </a:t>
            </a:r>
            <a:endParaRPr sz="1700"/>
          </a:p>
        </p:txBody>
      </p:sp>
      <p:sp>
        <p:nvSpPr>
          <p:cNvPr id="154" name="Google Shape;154;p21"/>
          <p:cNvSpPr/>
          <p:nvPr/>
        </p:nvSpPr>
        <p:spPr>
          <a:xfrm>
            <a:off x="4928850" y="2211400"/>
            <a:ext cx="531600" cy="504300"/>
          </a:xfrm>
          <a:prstGeom prst="mathPlus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5460450" y="1517400"/>
            <a:ext cx="2932800" cy="453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Decentralized algorithm!</a:t>
            </a:r>
            <a:endParaRPr sz="175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4747350" y="3072500"/>
            <a:ext cx="4359000" cy="44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Robustness : f don't have to be strictly convex!</a:t>
            </a:r>
            <a:endParaRPr sz="1700"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1427000" y="1297625"/>
            <a:ext cx="607500" cy="26382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153575" y="2330375"/>
            <a:ext cx="123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300" b="1">
                <a:latin typeface="Times New Roman"/>
                <a:ea typeface="Times New Roman"/>
                <a:cs typeface="Times New Roman"/>
                <a:sym typeface="Times New Roman"/>
              </a:rPr>
              <a:t>ADMM</a:t>
            </a:r>
            <a:endParaRPr sz="23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3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4261463" y="3212175"/>
            <a:ext cx="451200" cy="220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4883388" y="1634100"/>
            <a:ext cx="451200" cy="220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862</Words>
  <Application>Microsoft Macintosh PowerPoint</Application>
  <PresentationFormat>On-screen Show (16:9)</PresentationFormat>
  <Paragraphs>154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EB Garamond</vt:lpstr>
      <vt:lpstr>Times New Roman</vt:lpstr>
      <vt:lpstr>Simple Light</vt:lpstr>
      <vt:lpstr>Augmented Lagrangian and Alternating Direction Method of Multipliers: Theory, Algorithm, and Applications     Md. Toufiqur Rahman &amp; Rifat Bin Rashid RUID: 236007519, RUID: 237000174 Department of Electrical and Computer Engineering, Rutgers University </vt:lpstr>
      <vt:lpstr>Contents</vt:lpstr>
      <vt:lpstr>The Lagrangian</vt:lpstr>
      <vt:lpstr>Dual Function &amp; Dual Problem </vt:lpstr>
      <vt:lpstr>Dual Ascent </vt:lpstr>
      <vt:lpstr>Dual Decomposition:</vt:lpstr>
      <vt:lpstr>PowerPoint Presentation</vt:lpstr>
      <vt:lpstr>Augmented Lagrangians and the Method of Multipliers </vt:lpstr>
      <vt:lpstr>Solution : ADMM Combines the Best of Both Worlds ! </vt:lpstr>
      <vt:lpstr>ADMM </vt:lpstr>
      <vt:lpstr>ADMM (example)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Rifat Bin Rashid</cp:lastModifiedBy>
  <cp:revision>1</cp:revision>
  <dcterms:modified xsi:type="dcterms:W3CDTF">2025-05-15T07:44:43Z</dcterms:modified>
</cp:coreProperties>
</file>